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6" r:id="rId3"/>
    <p:sldId id="263" r:id="rId4"/>
    <p:sldId id="312" r:id="rId5"/>
    <p:sldId id="311" r:id="rId6"/>
    <p:sldId id="309" r:id="rId7"/>
    <p:sldId id="360" r:id="rId8"/>
    <p:sldId id="361" r:id="rId9"/>
    <p:sldId id="362" r:id="rId10"/>
    <p:sldId id="367" r:id="rId11"/>
  </p:sldIdLst>
  <p:sldSz cx="9144000" cy="6858000" type="screen4x3"/>
  <p:notesSz cx="6858000" cy="9144000"/>
  <p:custDataLst>
    <p:tags r:id="rId12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54BDF2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436F43-65D4-40BC-899F-311D4D5D9046}" v="211" dt="2020-11-05T11:20:50.0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54" autoAdjust="0"/>
    <p:restoredTop sz="94660"/>
  </p:normalViewPr>
  <p:slideViewPr>
    <p:cSldViewPr>
      <p:cViewPr varScale="1">
        <p:scale>
          <a:sx n="104" d="100"/>
          <a:sy n="104" d="100"/>
        </p:scale>
        <p:origin x="14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jnen, JAM (Johan)" userId="26a08f2c-01df-42fd-8b2e-f6be77dec936" providerId="ADAL" clId="{03436F43-65D4-40BC-899F-311D4D5D9046}"/>
    <pc:docChg chg="undo custSel addSld delSld modSld">
      <pc:chgData name="Bijnen, JAM (Johan)" userId="26a08f2c-01df-42fd-8b2e-f6be77dec936" providerId="ADAL" clId="{03436F43-65D4-40BC-899F-311D4D5D9046}" dt="2020-11-05T11:23:39.663" v="286" actId="47"/>
      <pc:docMkLst>
        <pc:docMk/>
      </pc:docMkLst>
      <pc:sldChg chg="del">
        <pc:chgData name="Bijnen, JAM (Johan)" userId="26a08f2c-01df-42fd-8b2e-f6be77dec936" providerId="ADAL" clId="{03436F43-65D4-40BC-899F-311D4D5D9046}" dt="2020-11-05T11:23:39.663" v="286" actId="47"/>
        <pc:sldMkLst>
          <pc:docMk/>
          <pc:sldMk cId="0" sldId="303"/>
        </pc:sldMkLst>
      </pc:sldChg>
      <pc:sldChg chg="modSp modAnim">
        <pc:chgData name="Bijnen, JAM (Johan)" userId="26a08f2c-01df-42fd-8b2e-f6be77dec936" providerId="ADAL" clId="{03436F43-65D4-40BC-899F-311D4D5D9046}" dt="2020-11-05T11:14:33.533" v="2"/>
        <pc:sldMkLst>
          <pc:docMk/>
          <pc:sldMk cId="0" sldId="309"/>
        </pc:sldMkLst>
        <pc:spChg chg="mod">
          <ac:chgData name="Bijnen, JAM (Johan)" userId="26a08f2c-01df-42fd-8b2e-f6be77dec936" providerId="ADAL" clId="{03436F43-65D4-40BC-899F-311D4D5D9046}" dt="2020-11-05T11:14:33.533" v="2"/>
          <ac:spMkLst>
            <pc:docMk/>
            <pc:sldMk cId="0" sldId="309"/>
            <ac:spMk id="17" creationId="{00000000-0000-0000-0000-000000000000}"/>
          </ac:spMkLst>
        </pc:spChg>
      </pc:sldChg>
      <pc:sldChg chg="addSp delSp del mod">
        <pc:chgData name="Bijnen, JAM (Johan)" userId="26a08f2c-01df-42fd-8b2e-f6be77dec936" providerId="ADAL" clId="{03436F43-65D4-40BC-899F-311D4D5D9046}" dt="2020-11-05T11:22:07.304" v="284" actId="47"/>
        <pc:sldMkLst>
          <pc:docMk/>
          <pc:sldMk cId="0" sldId="310"/>
        </pc:sldMkLst>
        <pc:spChg chg="add del">
          <ac:chgData name="Bijnen, JAM (Johan)" userId="26a08f2c-01df-42fd-8b2e-f6be77dec936" providerId="ADAL" clId="{03436F43-65D4-40BC-899F-311D4D5D9046}" dt="2020-11-05T11:16:32.278" v="4" actId="22"/>
          <ac:spMkLst>
            <pc:docMk/>
            <pc:sldMk cId="0" sldId="310"/>
            <ac:spMk id="8" creationId="{4B857244-5632-4357-AAAA-D9161168946F}"/>
          </ac:spMkLst>
        </pc:spChg>
      </pc:sldChg>
      <pc:sldChg chg="del">
        <pc:chgData name="Bijnen, JAM (Johan)" userId="26a08f2c-01df-42fd-8b2e-f6be77dec936" providerId="ADAL" clId="{03436F43-65D4-40BC-899F-311D4D5D9046}" dt="2020-11-05T11:23:39.663" v="286" actId="47"/>
        <pc:sldMkLst>
          <pc:docMk/>
          <pc:sldMk cId="4237027945" sldId="313"/>
        </pc:sldMkLst>
      </pc:sldChg>
      <pc:sldChg chg="del">
        <pc:chgData name="Bijnen, JAM (Johan)" userId="26a08f2c-01df-42fd-8b2e-f6be77dec936" providerId="ADAL" clId="{03436F43-65D4-40BC-899F-311D4D5D9046}" dt="2020-11-05T11:23:39.663" v="286" actId="47"/>
        <pc:sldMkLst>
          <pc:docMk/>
          <pc:sldMk cId="1972318566" sldId="314"/>
        </pc:sldMkLst>
      </pc:sldChg>
      <pc:sldChg chg="del">
        <pc:chgData name="Bijnen, JAM (Johan)" userId="26a08f2c-01df-42fd-8b2e-f6be77dec936" providerId="ADAL" clId="{03436F43-65D4-40BC-899F-311D4D5D9046}" dt="2020-11-05T11:23:39.663" v="286" actId="47"/>
        <pc:sldMkLst>
          <pc:docMk/>
          <pc:sldMk cId="2887800803" sldId="315"/>
        </pc:sldMkLst>
      </pc:sldChg>
      <pc:sldChg chg="del">
        <pc:chgData name="Bijnen, JAM (Johan)" userId="26a08f2c-01df-42fd-8b2e-f6be77dec936" providerId="ADAL" clId="{03436F43-65D4-40BC-899F-311D4D5D9046}" dt="2020-11-05T11:22:22.573" v="285" actId="47"/>
        <pc:sldMkLst>
          <pc:docMk/>
          <pc:sldMk cId="1366055106" sldId="317"/>
        </pc:sldMkLst>
      </pc:sldChg>
      <pc:sldChg chg="add">
        <pc:chgData name="Bijnen, JAM (Johan)" userId="26a08f2c-01df-42fd-8b2e-f6be77dec936" providerId="ADAL" clId="{03436F43-65D4-40BC-899F-311D4D5D9046}" dt="2020-11-05T11:17:28.010" v="5"/>
        <pc:sldMkLst>
          <pc:docMk/>
          <pc:sldMk cId="3814399453" sldId="360"/>
        </pc:sldMkLst>
      </pc:sldChg>
      <pc:sldChg chg="add">
        <pc:chgData name="Bijnen, JAM (Johan)" userId="26a08f2c-01df-42fd-8b2e-f6be77dec936" providerId="ADAL" clId="{03436F43-65D4-40BC-899F-311D4D5D9046}" dt="2020-11-05T11:17:45.261" v="6"/>
        <pc:sldMkLst>
          <pc:docMk/>
          <pc:sldMk cId="798751234" sldId="361"/>
        </pc:sldMkLst>
      </pc:sldChg>
      <pc:sldChg chg="modSp add">
        <pc:chgData name="Bijnen, JAM (Johan)" userId="26a08f2c-01df-42fd-8b2e-f6be77dec936" providerId="ADAL" clId="{03436F43-65D4-40BC-899F-311D4D5D9046}" dt="2020-11-05T11:20:50.068" v="227" actId="20577"/>
        <pc:sldMkLst>
          <pc:docMk/>
          <pc:sldMk cId="2118703930" sldId="362"/>
        </pc:sldMkLst>
        <pc:spChg chg="mod">
          <ac:chgData name="Bijnen, JAM (Johan)" userId="26a08f2c-01df-42fd-8b2e-f6be77dec936" providerId="ADAL" clId="{03436F43-65D4-40BC-899F-311D4D5D9046}" dt="2020-11-05T11:20:50.068" v="227" actId="20577"/>
          <ac:spMkLst>
            <pc:docMk/>
            <pc:sldMk cId="2118703930" sldId="362"/>
            <ac:spMk id="17" creationId="{00000000-0000-0000-0000-000000000000}"/>
          </ac:spMkLst>
        </pc:spChg>
      </pc:sldChg>
      <pc:sldChg chg="modSp add mod">
        <pc:chgData name="Bijnen, JAM (Johan)" userId="26a08f2c-01df-42fd-8b2e-f6be77dec936" providerId="ADAL" clId="{03436F43-65D4-40BC-899F-311D4D5D9046}" dt="2020-11-05T11:21:24.919" v="283" actId="20577"/>
        <pc:sldMkLst>
          <pc:docMk/>
          <pc:sldMk cId="2344406379" sldId="367"/>
        </pc:sldMkLst>
        <pc:spChg chg="mod">
          <ac:chgData name="Bijnen, JAM (Johan)" userId="26a08f2c-01df-42fd-8b2e-f6be77dec936" providerId="ADAL" clId="{03436F43-65D4-40BC-899F-311D4D5D9046}" dt="2020-11-05T11:21:24.919" v="283" actId="20577"/>
          <ac:spMkLst>
            <pc:docMk/>
            <pc:sldMk cId="2344406379" sldId="367"/>
            <ac:spMk id="1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0620A-43F4-4664-9C60-82F034320DD2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F84CF-29AF-41A6-AA51-4420E070B75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526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E2E43-6030-40C9-A73B-9CF4DA53822F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38914-DDB7-41C5-92C3-875B150B35A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0007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FA7A1-B8DD-4F22-A290-D257A43023E3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AE2BD-CC71-4C0D-B3C7-1B670CC5AC9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54760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169E2-5F6C-4C0D-917C-B4CA54490232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CE4DC-60D6-400E-A101-D9AF908855D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8815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3D914-148B-44C6-9CFC-45889B37325A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C0C54-6C79-45F4-B18C-7D09B6E2B99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9837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3F0AB-BBAA-4C6D-9918-6FAE5201FBEC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B016B-A5CE-407A-8AD5-F307C7A692E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93484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7C63F-8AC9-48F0-BF01-78C44DC95B6F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D72AC-2A70-4C6D-8FE0-49A81C364EF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431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1A153-4A2F-4C00-94DC-8BDAED46D7B6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97E62-4CC3-4C4C-A3CC-FE733FAD086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3805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2649D-F3CA-4EA1-BE80-41F28CA81DA6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93BA1-D399-41AC-BC49-B37913C1F73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448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C83E2-890D-418C-AD7E-1152555A76C2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4B925-A02F-45B0-9A11-6E64AD106D5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068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98D7C-8894-4F1C-BDC5-37930E73C2D4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E8644-4C1A-4D2E-A2DB-8AD15C4CD78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9089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16668D-ADA1-4148-8D47-C46672CB921C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B5AF991-AFA4-4FEA-876C-F16C63195C3E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1258888" y="274638"/>
            <a:ext cx="6718300" cy="1143000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</a:rPr>
              <a:t>§3.2 Wat levert sparen op?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971550" y="2781300"/>
            <a:ext cx="6769100" cy="287994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sz="2800" dirty="0" err="1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leer je: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hangingPunct="1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welk belang de bank erbij heeft dat je spaart</a:t>
            </a:r>
          </a:p>
          <a:p>
            <a:pPr marL="514350" indent="-514350" eaLnBrk="1" hangingPunct="1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wat de redenen zijn om te sparen</a:t>
            </a:r>
          </a:p>
          <a:p>
            <a:pPr marL="514350" indent="-514350" eaLnBrk="1" hangingPunct="1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hoe je berekent wat sparen aan rente oplevert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</a:rPr>
              <a:t>Bereken  van de samengestelde rente</a:t>
            </a:r>
          </a:p>
        </p:txBody>
      </p:sp>
      <p:sp>
        <p:nvSpPr>
          <p:cNvPr id="17" name="Tijdelijke aanduiding voor inhoud 16"/>
          <p:cNvSpPr>
            <a:spLocks noGrp="1"/>
          </p:cNvSpPr>
          <p:nvPr>
            <p:ph idx="1"/>
          </p:nvPr>
        </p:nvSpPr>
        <p:spPr>
          <a:xfrm>
            <a:off x="766762" y="1256287"/>
            <a:ext cx="7920038" cy="4680520"/>
          </a:xfrm>
        </p:spPr>
        <p:txBody>
          <a:bodyPr/>
          <a:lstStyle/>
          <a:p>
            <a:pPr marL="0" indent="0">
              <a:buNone/>
            </a:pPr>
            <a:r>
              <a:rPr lang="nl-NL" sz="2400" dirty="0">
                <a:cs typeface="Arial" panose="020B0604020202020204" pitchFamily="34" charset="0"/>
              </a:rPr>
              <a:t>Er staat  dus € 500 op de spaarrekening, met 2% rente. Bereken de (samengestelde) rente na  2 jaar:</a:t>
            </a:r>
          </a:p>
          <a:p>
            <a:r>
              <a:rPr lang="nl-NL" sz="2400" b="1" dirty="0"/>
              <a:t>Stap 1: </a:t>
            </a:r>
            <a:r>
              <a:rPr lang="nl-NL" sz="2400" dirty="0"/>
              <a:t>bereken</a:t>
            </a:r>
            <a:r>
              <a:rPr lang="nl-NL" sz="2400" b="1" dirty="0"/>
              <a:t> </a:t>
            </a:r>
            <a:r>
              <a:rPr lang="nl-NL" sz="2400" dirty="0"/>
              <a:t>de groeifactor: </a:t>
            </a:r>
            <a:br>
              <a:rPr lang="nl-NL" sz="2400" dirty="0"/>
            </a:br>
            <a:r>
              <a:rPr lang="nl-NL" sz="2400" b="1" dirty="0"/>
              <a:t>rentepercentage ÷ 100 + 1 </a:t>
            </a:r>
            <a:r>
              <a:rPr lang="nl-NL" sz="2400" dirty="0"/>
              <a:t>= 2 ÷ 100 + 1 = 1,02</a:t>
            </a:r>
          </a:p>
          <a:p>
            <a:r>
              <a:rPr lang="nl-NL" sz="2400" b="1" dirty="0"/>
              <a:t>Stap 2:</a:t>
            </a:r>
            <a:r>
              <a:rPr lang="nl-NL" sz="2400" dirty="0"/>
              <a:t> </a:t>
            </a:r>
            <a:br>
              <a:rPr lang="nl-NL" sz="2400" dirty="0"/>
            </a:br>
            <a:r>
              <a:rPr lang="nl-NL" sz="2400" dirty="0"/>
              <a:t>1,02 x 1,02 x 500 = </a:t>
            </a:r>
            <a:r>
              <a:rPr lang="nl-NL" sz="2400" dirty="0">
                <a:cs typeface="Arial" panose="020B0604020202020204" pitchFamily="34" charset="0"/>
              </a:rPr>
              <a:t>€ </a:t>
            </a:r>
            <a:r>
              <a:rPr lang="nl-NL" sz="2400" dirty="0"/>
              <a:t>510,50</a:t>
            </a:r>
            <a:br>
              <a:rPr lang="nl-NL" sz="2400" dirty="0"/>
            </a:br>
            <a:r>
              <a:rPr lang="nl-NL" sz="2400" dirty="0"/>
              <a:t>Dus het spaarbedrag 2 keer (het gaat in dit voorbeeld over 2 jaar rente) vermenigvuldigen de groeifactor</a:t>
            </a:r>
            <a:br>
              <a:rPr lang="nl-NL" sz="2400" dirty="0"/>
            </a:br>
            <a:r>
              <a:rPr lang="nl-NL" sz="2400" b="1" dirty="0"/>
              <a:t>OF: 1,02^2 x 500 = </a:t>
            </a:r>
            <a:r>
              <a:rPr lang="nl-NL" sz="2400" dirty="0">
                <a:cs typeface="Arial" panose="020B0604020202020204" pitchFamily="34" charset="0"/>
              </a:rPr>
              <a:t>€ </a:t>
            </a:r>
            <a:r>
              <a:rPr lang="nl-NL" sz="2400" b="1" dirty="0"/>
              <a:t>510,50</a:t>
            </a:r>
            <a:br>
              <a:rPr lang="nl-NL" sz="2400" dirty="0">
                <a:cs typeface="Arial" panose="020B0604020202020204" pitchFamily="34" charset="0"/>
              </a:rPr>
            </a:br>
            <a:r>
              <a:rPr lang="nl-NL" sz="2400" dirty="0">
                <a:cs typeface="Arial" panose="020B0604020202020204" pitchFamily="34" charset="0"/>
              </a:rPr>
              <a:t>De rente over deze twee jaar samen is </a:t>
            </a:r>
          </a:p>
          <a:p>
            <a:pPr marL="0" indent="0">
              <a:buNone/>
            </a:pPr>
            <a:r>
              <a:rPr lang="nl-NL" sz="2400" dirty="0">
                <a:cs typeface="Arial" panose="020B0604020202020204" pitchFamily="34" charset="0"/>
              </a:rPr>
              <a:t>     € 510,50 – € 500 = € 10,50</a:t>
            </a:r>
          </a:p>
          <a:p>
            <a:pPr marL="0" indent="0">
              <a:buNone/>
            </a:pPr>
            <a:r>
              <a:rPr lang="nl-NL" altLang="nl-NL" sz="2400" dirty="0">
                <a:solidFill>
                  <a:srgbClr val="FF0000"/>
                </a:solidFill>
                <a:cs typeface="Arial" panose="020B0604020202020204" pitchFamily="34" charset="0"/>
              </a:rPr>
              <a:t>Uiteraard is dat dezelfde uitkomst!!!</a:t>
            </a:r>
          </a:p>
          <a:p>
            <a:endParaRPr lang="nl-NL" altLang="nl-NL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4440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1258888" y="274638"/>
            <a:ext cx="6718300" cy="1143000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</a:rPr>
              <a:t>§3.2 Wat levert sparen op?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971600" y="1700808"/>
            <a:ext cx="6769100" cy="2879948"/>
          </a:xfrm>
        </p:spPr>
        <p:txBody>
          <a:bodyPr/>
          <a:lstStyle/>
          <a:p>
            <a:pPr marL="0" indent="0" eaLnBrk="1" hangingPunct="1">
              <a:buClr>
                <a:srgbClr val="92D050"/>
              </a:buClr>
              <a:buNone/>
            </a:pPr>
            <a:endParaRPr lang="nl-NL" altLang="nl-NL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D:\Pincode - 6e editie\Pincode - vmbo bb\ICT\Leerjaar 3\verkleind-beeld-Pincode-3gt\verkleind-beeld-Pincode-3gt\3 - hoofdstuk 3\80827E4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352927" cy="3361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4134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rgbClr val="54BDF2"/>
                </a:solidFill>
              </a:rPr>
              <a:t>Sparen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899592" y="1874188"/>
            <a:ext cx="799306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2800" i="1" dirty="0">
                <a:cs typeface="Arial" panose="020B0604020202020204" pitchFamily="34" charset="0"/>
              </a:rPr>
              <a:t>Sparen</a:t>
            </a:r>
            <a:r>
              <a:rPr lang="nl-NL" altLang="nl-NL" sz="2800" dirty="0">
                <a:cs typeface="Arial" panose="020B0604020202020204" pitchFamily="34" charset="0"/>
              </a:rPr>
              <a:t>: een deel van je inkomen niet uitgeven</a:t>
            </a:r>
          </a:p>
          <a:p>
            <a:endParaRPr lang="nl-NL" altLang="nl-NL" sz="2800" dirty="0">
              <a:cs typeface="Arial" panose="020B0604020202020204" pitchFamily="34" charset="0"/>
            </a:endParaRPr>
          </a:p>
          <a:p>
            <a:r>
              <a:rPr lang="nl-NL" sz="2800" dirty="0">
                <a:cs typeface="Arial" panose="020B0604020202020204" pitchFamily="34" charset="0"/>
              </a:rPr>
              <a:t>Iemand die spaart, besteedt pas later geld dat hij nu verdient.</a:t>
            </a:r>
            <a:endParaRPr lang="nl-NL" altLang="nl-NL" sz="2800" dirty="0">
              <a:cs typeface="Arial" panose="020B0604020202020204" pitchFamily="34" charset="0"/>
            </a:endParaRP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rgbClr val="54BDF2"/>
                </a:solidFill>
              </a:rPr>
              <a:t>Sparen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827584" y="1268760"/>
            <a:ext cx="7993062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sz="2800" dirty="0"/>
              <a:t>Sparen kan in je portemonnee, spaarpot of op de bank. </a:t>
            </a:r>
          </a:p>
          <a:p>
            <a:r>
              <a:rPr lang="nl-NL" sz="2800" dirty="0"/>
              <a:t>Als je je geld op een </a:t>
            </a:r>
            <a:r>
              <a:rPr lang="nl-NL" sz="2800" i="1" dirty="0"/>
              <a:t>spaarrekening </a:t>
            </a:r>
            <a:r>
              <a:rPr lang="nl-NL" sz="2800" dirty="0"/>
              <a:t>zet, krijg je van de bank </a:t>
            </a:r>
            <a:r>
              <a:rPr lang="nl-NL" sz="2800" i="1" dirty="0"/>
              <a:t>rente </a:t>
            </a:r>
            <a:r>
              <a:rPr lang="nl-NL" sz="2800" dirty="0"/>
              <a:t>over je spaargeld. </a:t>
            </a:r>
          </a:p>
          <a:p>
            <a:r>
              <a:rPr lang="nl-NL" sz="2800" dirty="0"/>
              <a:t>Banken lenen weer geld uit aan gezinnen en bedrijven. </a:t>
            </a:r>
          </a:p>
          <a:p>
            <a:r>
              <a:rPr lang="nl-NL" sz="2800" dirty="0"/>
              <a:t>Leners betalen een hogere rente aan de bank dan de rente die spaarders krijgen.</a:t>
            </a:r>
          </a:p>
          <a:p>
            <a:r>
              <a:rPr lang="nl-NL" sz="2800" dirty="0"/>
              <a:t>Zo verdienen banken geld door te bemiddelen tussen de vraag naar geld en het aanbod van geld. </a:t>
            </a:r>
            <a:endParaRPr lang="nl-NL" altLang="nl-NL" sz="2800" dirty="0">
              <a:cs typeface="Arial" panose="020B0604020202020204" pitchFamily="34" charset="0"/>
            </a:endParaRP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0217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rgbClr val="54BDF2"/>
                </a:solidFill>
              </a:rPr>
              <a:t>Sparen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900113" y="1412875"/>
            <a:ext cx="799306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sz="2800" b="1" dirty="0">
                <a:cs typeface="Arial" panose="020B0604020202020204" pitchFamily="34" charset="0"/>
              </a:rPr>
              <a:t>Spaarmotieven</a:t>
            </a:r>
            <a:r>
              <a:rPr lang="nl-NL" altLang="nl-NL" sz="2800" dirty="0">
                <a:cs typeface="Arial" panose="020B0604020202020204" pitchFamily="34" charset="0"/>
              </a:rPr>
              <a:t>: redenen om te sparen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nl-NL" altLang="nl-NL" sz="2800" dirty="0">
                <a:cs typeface="Arial" panose="020B0604020202020204" pitchFamily="34" charset="0"/>
              </a:rPr>
              <a:t>Voor een doel: bijvoorbeeld over twee jaar een scooter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nl-NL" altLang="nl-NL" sz="2800" dirty="0">
                <a:cs typeface="Arial" panose="020B0604020202020204" pitchFamily="34" charset="0"/>
              </a:rPr>
              <a:t>Uit voorzorg: bijvoorbeeld voor een wasmachine die kapot kan gaan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nl-NL" altLang="nl-NL" sz="2800" dirty="0">
                <a:cs typeface="Arial" panose="020B0604020202020204" pitchFamily="34" charset="0"/>
              </a:rPr>
              <a:t>Voor de rente</a:t>
            </a:r>
            <a:endParaRPr lang="nl-NL" altLang="nl-NL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6591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</a:rPr>
              <a:t>Rente</a:t>
            </a:r>
          </a:p>
        </p:txBody>
      </p:sp>
      <p:sp>
        <p:nvSpPr>
          <p:cNvPr id="17" name="Tijdelijke aanduiding voor inhoud 16"/>
          <p:cNvSpPr>
            <a:spLocks noGrp="1"/>
          </p:cNvSpPr>
          <p:nvPr>
            <p:ph idx="1"/>
          </p:nvPr>
        </p:nvSpPr>
        <p:spPr>
          <a:xfrm>
            <a:off x="914400" y="1557338"/>
            <a:ext cx="7905750" cy="4248150"/>
          </a:xfrm>
        </p:spPr>
        <p:txBody>
          <a:bodyPr/>
          <a:lstStyle/>
          <a:p>
            <a:pPr marL="0" indent="0" eaLnBrk="1" hangingPunct="1">
              <a:buClr>
                <a:schemeClr val="tx1"/>
              </a:buClr>
              <a:buFont typeface="Arial" panose="020B0604020202020204" pitchFamily="34" charset="0"/>
              <a:buNone/>
            </a:pPr>
            <a:r>
              <a:rPr lang="nl-NL" altLang="nl-NL" sz="2600" i="1" dirty="0">
                <a:latin typeface="Arial" panose="020B0604020202020204" pitchFamily="34" charset="0"/>
                <a:cs typeface="Arial" panose="020B0604020202020204" pitchFamily="34" charset="0"/>
              </a:rPr>
              <a:t>Rente: </a:t>
            </a:r>
            <a:r>
              <a:rPr lang="nl-NL" altLang="nl-NL" sz="2600" dirty="0">
                <a:latin typeface="Arial" panose="020B0604020202020204" pitchFamily="34" charset="0"/>
                <a:cs typeface="Arial" panose="020B0604020202020204" pitchFamily="34" charset="0"/>
              </a:rPr>
              <a:t>beloning voor het sparen</a:t>
            </a:r>
          </a:p>
          <a:p>
            <a:pPr marL="0" indent="0" eaLnBrk="1" hangingPunct="1">
              <a:buClr>
                <a:schemeClr val="tx1"/>
              </a:buClr>
              <a:buNone/>
            </a:pPr>
            <a:r>
              <a:rPr lang="nl-NL" altLang="nl-NL" sz="2600" b="1" dirty="0">
                <a:latin typeface="Arial" panose="020B0604020202020204" pitchFamily="34" charset="0"/>
                <a:cs typeface="Arial" panose="020B0604020202020204" pitchFamily="34" charset="0"/>
              </a:rPr>
              <a:t>Variabele rente</a:t>
            </a:r>
            <a:r>
              <a:rPr lang="nl-NL" altLang="nl-NL" sz="2600" dirty="0">
                <a:latin typeface="Arial" panose="020B0604020202020204" pitchFamily="34" charset="0"/>
                <a:cs typeface="Arial" panose="020B0604020202020204" pitchFamily="34" charset="0"/>
              </a:rPr>
              <a:t>: het rentepercentage kan veranderen.</a:t>
            </a:r>
          </a:p>
          <a:p>
            <a:pPr marL="0" indent="0" eaLnBrk="1" hangingPunct="1">
              <a:buClr>
                <a:schemeClr val="tx1"/>
              </a:buClr>
              <a:buNone/>
            </a:pPr>
            <a:r>
              <a:rPr lang="nl-NL" altLang="nl-NL" sz="2600" b="1" dirty="0">
                <a:latin typeface="Arial" panose="020B0604020202020204" pitchFamily="34" charset="0"/>
                <a:cs typeface="Arial" panose="020B0604020202020204" pitchFamily="34" charset="0"/>
              </a:rPr>
              <a:t>Spaardeposito</a:t>
            </a:r>
            <a:r>
              <a:rPr lang="nl-NL" altLang="nl-NL" sz="2600" dirty="0">
                <a:latin typeface="Arial" panose="020B0604020202020204" pitchFamily="34" charset="0"/>
                <a:cs typeface="Arial" panose="020B0604020202020204" pitchFamily="34" charset="0"/>
              </a:rPr>
              <a:t>: een spaarrekening waarop je geld voor een afgesproken tijd vast staat tegen een vast rentepercentage.</a:t>
            </a:r>
          </a:p>
          <a:p>
            <a:pPr marL="0" indent="0">
              <a:buNone/>
            </a:pPr>
            <a:r>
              <a:rPr lang="nl-NL" sz="2800" dirty="0"/>
              <a:t>De rente op een spaardeposito wordt gewoonlijk na iedere periode naar je betaalrekening overgemaakt. </a:t>
            </a:r>
          </a:p>
          <a:p>
            <a:pPr marL="0" indent="0">
              <a:buNone/>
            </a:pPr>
            <a:r>
              <a:rPr lang="nl-NL" sz="2800" dirty="0"/>
              <a:t>Tussendoor voegt de bank de rente dus niet aan je spaartegoed toe. Je noemt dit </a:t>
            </a:r>
            <a:r>
              <a:rPr lang="nl-NL" sz="2800" i="1" dirty="0"/>
              <a:t>enkelvoudige rente</a:t>
            </a:r>
            <a:r>
              <a:rPr lang="nl-NL" sz="2800" dirty="0"/>
              <a:t>.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Clr>
                <a:schemeClr val="tx1"/>
              </a:buClr>
              <a:buNone/>
            </a:pPr>
            <a:endParaRPr lang="nl-NL" altLang="nl-NL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4"/>
          <p:cNvSpPr>
            <a:spLocks noGrp="1"/>
          </p:cNvSpPr>
          <p:nvPr>
            <p:ph type="title"/>
          </p:nvPr>
        </p:nvSpPr>
        <p:spPr>
          <a:xfrm>
            <a:off x="457200" y="133860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</a:rPr>
              <a:t>Enkelvoudige rente</a:t>
            </a:r>
          </a:p>
        </p:txBody>
      </p:sp>
      <p:sp>
        <p:nvSpPr>
          <p:cNvPr id="17" name="Tijdelijke aanduiding voor inhoud 16"/>
          <p:cNvSpPr>
            <a:spLocks noGrp="1"/>
          </p:cNvSpPr>
          <p:nvPr>
            <p:ph idx="1"/>
          </p:nvPr>
        </p:nvSpPr>
        <p:spPr>
          <a:xfrm>
            <a:off x="457200" y="999441"/>
            <a:ext cx="8606656" cy="5339053"/>
          </a:xfrm>
        </p:spPr>
        <p:txBody>
          <a:bodyPr/>
          <a:lstStyle/>
          <a:p>
            <a:pPr marL="0" indent="0" eaLnBrk="1" hangingPunct="1">
              <a:buClr>
                <a:srgbClr val="92D050"/>
              </a:buClr>
              <a:buNone/>
            </a:pPr>
            <a:r>
              <a:rPr lang="nl-NL" altLang="nl-NL" sz="2400" i="1" dirty="0">
                <a:cs typeface="Arial" panose="020B0604020202020204" pitchFamily="34" charset="0"/>
              </a:rPr>
              <a:t>Enkelvoudige rente:</a:t>
            </a:r>
          </a:p>
          <a:p>
            <a:pPr eaLnBrk="1" hangingPunct="1">
              <a:buClr>
                <a:srgbClr val="92D050"/>
              </a:buClr>
            </a:pPr>
            <a:r>
              <a:rPr lang="nl-NL" altLang="nl-NL" sz="2400" dirty="0">
                <a:cs typeface="Arial" panose="020B0604020202020204" pitchFamily="34" charset="0"/>
              </a:rPr>
              <a:t>Re</a:t>
            </a:r>
            <a:r>
              <a:rPr lang="nl-NL" sz="2400" dirty="0">
                <a:cs typeface="Arial" panose="020B0604020202020204" pitchFamily="34" charset="0"/>
              </a:rPr>
              <a:t>nte van 1 jaar uitrekenen.</a:t>
            </a:r>
          </a:p>
          <a:p>
            <a:pPr eaLnBrk="1" hangingPunct="1">
              <a:buClr>
                <a:srgbClr val="92D050"/>
              </a:buClr>
            </a:pPr>
            <a:r>
              <a:rPr lang="nl-NL" sz="2400" dirty="0">
                <a:cs typeface="Arial" panose="020B0604020202020204" pitchFamily="34" charset="0"/>
              </a:rPr>
              <a:t>Vervolgens naar de gevraagde periode. </a:t>
            </a:r>
            <a:br>
              <a:rPr lang="nl-NL" sz="2400" dirty="0">
                <a:cs typeface="Arial" panose="020B0604020202020204" pitchFamily="34" charset="0"/>
              </a:rPr>
            </a:br>
            <a:br>
              <a:rPr lang="nl-NL" sz="2400" dirty="0">
                <a:cs typeface="Arial" panose="020B0604020202020204" pitchFamily="34" charset="0"/>
              </a:rPr>
            </a:br>
            <a:r>
              <a:rPr lang="nl-NL" altLang="nl-NL" sz="2400" b="1" dirty="0">
                <a:cs typeface="Arial" panose="020B0604020202020204" pitchFamily="34" charset="0"/>
              </a:rPr>
              <a:t>Voorbeeld</a:t>
            </a:r>
          </a:p>
          <a:p>
            <a:pPr marL="0" indent="0">
              <a:buNone/>
            </a:pPr>
            <a:r>
              <a:rPr lang="nl-NL" sz="2400" dirty="0">
                <a:cs typeface="Arial" panose="020B0604020202020204" pitchFamily="34" charset="0"/>
              </a:rPr>
              <a:t>Je hebt € 2.500 op een spaardeposito met 2% rente. Je ontvangt aan rente:</a:t>
            </a:r>
          </a:p>
          <a:p>
            <a:r>
              <a:rPr lang="nl-NL" sz="2400" dirty="0">
                <a:cs typeface="Arial" panose="020B0604020202020204" pitchFamily="34" charset="0"/>
              </a:rPr>
              <a:t>na 1 jaar: (2% van € 2.500) x 1 = 50 x 1 = € 50 rente</a:t>
            </a:r>
          </a:p>
          <a:p>
            <a:r>
              <a:rPr lang="nl-NL" sz="2400" dirty="0">
                <a:cs typeface="Arial" panose="020B0604020202020204" pitchFamily="34" charset="0"/>
              </a:rPr>
              <a:t>na 2 jaar: (2% van € 2.500)x 2 = 50 x 2 = € 100 rente</a:t>
            </a:r>
          </a:p>
          <a:p>
            <a:r>
              <a:rPr lang="nl-NL" sz="2400" dirty="0">
                <a:cs typeface="Arial" panose="020B0604020202020204" pitchFamily="34" charset="0"/>
              </a:rPr>
              <a:t>na 1 maand: (2% van € 2.500) ÷ 12 = 50 ÷ 12 = € 4,67 rente</a:t>
            </a:r>
          </a:p>
          <a:p>
            <a:r>
              <a:rPr lang="nl-NL" sz="2400" dirty="0">
                <a:cs typeface="Arial" panose="020B0604020202020204" pitchFamily="34" charset="0"/>
              </a:rPr>
              <a:t>na 5 maanden (2% van € 2.500)÷ 12 x 5 = 50÷ 12 x 5 = € 20,83</a:t>
            </a:r>
            <a:endParaRPr lang="nl-NL" altLang="nl-NL" sz="2400" dirty="0">
              <a:cs typeface="Arial" panose="020B0604020202020204" pitchFamily="34" charset="0"/>
            </a:endParaRPr>
          </a:p>
        </p:txBody>
      </p:sp>
      <p:sp>
        <p:nvSpPr>
          <p:cNvPr id="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439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</a:rPr>
              <a:t>Samengestelde rente</a:t>
            </a:r>
          </a:p>
        </p:txBody>
      </p:sp>
      <p:sp>
        <p:nvSpPr>
          <p:cNvPr id="17" name="Tijdelijke aanduiding voor inhoud 16"/>
          <p:cNvSpPr>
            <a:spLocks noGrp="1"/>
          </p:cNvSpPr>
          <p:nvPr>
            <p:ph idx="1"/>
          </p:nvPr>
        </p:nvSpPr>
        <p:spPr>
          <a:xfrm>
            <a:off x="755613" y="1417638"/>
            <a:ext cx="7632774" cy="4525963"/>
          </a:xfrm>
        </p:spPr>
        <p:txBody>
          <a:bodyPr/>
          <a:lstStyle/>
          <a:p>
            <a:pPr marL="0" indent="0">
              <a:buNone/>
            </a:pPr>
            <a:r>
              <a:rPr lang="nl-NL" sz="2400" i="1" dirty="0">
                <a:cs typeface="Arial" panose="020B0604020202020204" pitchFamily="34" charset="0"/>
              </a:rPr>
              <a:t>Samengestelde rente </a:t>
            </a:r>
          </a:p>
          <a:p>
            <a:pPr marL="0" indent="0">
              <a:buNone/>
            </a:pPr>
            <a:r>
              <a:rPr lang="nl-NL" sz="2400" dirty="0">
                <a:cs typeface="Arial" panose="020B0604020202020204" pitchFamily="34" charset="0"/>
              </a:rPr>
              <a:t>Bij de meeste spaarrekeningen heb je </a:t>
            </a:r>
            <a:r>
              <a:rPr lang="nl-NL" sz="2400" i="1" dirty="0">
                <a:cs typeface="Arial" panose="020B0604020202020204" pitchFamily="34" charset="0"/>
              </a:rPr>
              <a:t>samengestelde rente</a:t>
            </a:r>
            <a:r>
              <a:rPr lang="nl-NL" sz="2400" dirty="0">
                <a:cs typeface="Arial" panose="020B0604020202020204" pitchFamily="34" charset="0"/>
              </a:rPr>
              <a:t>.</a:t>
            </a:r>
            <a:br>
              <a:rPr lang="nl-NL" sz="2400" dirty="0">
                <a:cs typeface="Arial" panose="020B0604020202020204" pitchFamily="34" charset="0"/>
              </a:rPr>
            </a:br>
            <a:r>
              <a:rPr lang="nl-NL" sz="2400" dirty="0">
                <a:cs typeface="Arial" panose="020B0604020202020204" pitchFamily="34" charset="0"/>
              </a:rPr>
              <a:t>De rente wordt dan na elk jaar bijgeschreven op je rekening. Het spaarbedrag neemt zo ieder jaar toe.</a:t>
            </a:r>
            <a:br>
              <a:rPr lang="nl-NL" sz="2400" dirty="0">
                <a:cs typeface="Arial" panose="020B0604020202020204" pitchFamily="34" charset="0"/>
              </a:rPr>
            </a:br>
            <a:r>
              <a:rPr lang="nl-NL" sz="2400" dirty="0">
                <a:cs typeface="Arial" panose="020B0604020202020204" pitchFamily="34" charset="0"/>
              </a:rPr>
              <a:t>In het volgende jaar krijg je rente over je spaarbedrag plus rente. </a:t>
            </a:r>
          </a:p>
          <a:p>
            <a:pPr marL="0" indent="0">
              <a:buNone/>
            </a:pPr>
            <a:r>
              <a:rPr lang="nl-NL" sz="2400" dirty="0">
                <a:cs typeface="Arial" panose="020B0604020202020204" pitchFamily="34" charset="0"/>
              </a:rPr>
              <a:t>Het heet dus ook wel ‘rente op rente’. </a:t>
            </a:r>
            <a:br>
              <a:rPr lang="nl-NL" sz="2400" dirty="0">
                <a:cs typeface="Arial" panose="020B0604020202020204" pitchFamily="34" charset="0"/>
              </a:rPr>
            </a:br>
            <a:r>
              <a:rPr lang="nl-NL" sz="2400" dirty="0">
                <a:cs typeface="Arial" panose="020B0604020202020204" pitchFamily="34" charset="0"/>
              </a:rPr>
              <a:t>Deze rente op deze spaarrekeningen wordt tussentijds vaak aangepast. Er is dus sprake van </a:t>
            </a:r>
            <a:r>
              <a:rPr lang="nl-NL" sz="2400" i="1" dirty="0">
                <a:cs typeface="Arial" panose="020B0604020202020204" pitchFamily="34" charset="0"/>
              </a:rPr>
              <a:t>v</a:t>
            </a:r>
            <a:r>
              <a:rPr lang="nl-NL" altLang="nl-NL" sz="2400" i="1" dirty="0">
                <a:cs typeface="Arial" panose="020B0604020202020204" pitchFamily="34" charset="0"/>
              </a:rPr>
              <a:t>ariabele rente.</a:t>
            </a:r>
            <a:endParaRPr lang="nl-NL" altLang="nl-NL" sz="2400" dirty="0">
              <a:cs typeface="Arial" panose="020B0604020202020204" pitchFamily="34" charset="0"/>
            </a:endParaRPr>
          </a:p>
        </p:txBody>
      </p:sp>
      <p:sp>
        <p:nvSpPr>
          <p:cNvPr id="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9875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</a:rPr>
              <a:t>Samengestelde rente</a:t>
            </a:r>
          </a:p>
        </p:txBody>
      </p:sp>
      <p:sp>
        <p:nvSpPr>
          <p:cNvPr id="17" name="Tijdelijke aanduiding voor inhoud 16"/>
          <p:cNvSpPr>
            <a:spLocks noGrp="1"/>
          </p:cNvSpPr>
          <p:nvPr>
            <p:ph idx="1"/>
          </p:nvPr>
        </p:nvSpPr>
        <p:spPr>
          <a:xfrm>
            <a:off x="743633" y="1093961"/>
            <a:ext cx="7920038" cy="4670078"/>
          </a:xfrm>
        </p:spPr>
        <p:txBody>
          <a:bodyPr/>
          <a:lstStyle/>
          <a:p>
            <a:pPr marL="0" indent="0">
              <a:buNone/>
            </a:pPr>
            <a:r>
              <a:rPr lang="nl-NL" sz="2400" i="1" dirty="0">
                <a:cs typeface="Arial" panose="020B0604020202020204" pitchFamily="34" charset="0"/>
              </a:rPr>
              <a:t>Samengestelde</a:t>
            </a:r>
            <a:r>
              <a:rPr lang="nl-NL" sz="2400" b="1" i="1" dirty="0">
                <a:cs typeface="Arial" panose="020B0604020202020204" pitchFamily="34" charset="0"/>
              </a:rPr>
              <a:t> </a:t>
            </a:r>
            <a:r>
              <a:rPr lang="nl-NL" sz="2400" i="1" dirty="0">
                <a:cs typeface="Arial" panose="020B0604020202020204" pitchFamily="34" charset="0"/>
              </a:rPr>
              <a:t>rente</a:t>
            </a:r>
            <a:endParaRPr lang="nl-NL" sz="2400" dirty="0">
              <a:cs typeface="Arial" panose="020B0604020202020204" pitchFamily="34" charset="0"/>
            </a:endParaRPr>
          </a:p>
          <a:p>
            <a:pPr marL="0" indent="0" eaLnBrk="1" hangingPunct="1">
              <a:buClr>
                <a:srgbClr val="92D050"/>
              </a:buClr>
              <a:buNone/>
            </a:pPr>
            <a:r>
              <a:rPr lang="nl-NL" altLang="nl-NL" sz="2400" b="1" dirty="0">
                <a:cs typeface="Arial" panose="020B0604020202020204" pitchFamily="34" charset="0"/>
              </a:rPr>
              <a:t>Voorbeeld</a:t>
            </a:r>
          </a:p>
          <a:p>
            <a:pPr marL="0" indent="0">
              <a:buNone/>
            </a:pPr>
            <a:r>
              <a:rPr lang="nl-NL" sz="2400" dirty="0">
                <a:cs typeface="Arial" panose="020B0604020202020204" pitchFamily="34" charset="0"/>
              </a:rPr>
              <a:t>Er staat € 500 op de spaarrekening, met 1% rente.</a:t>
            </a:r>
          </a:p>
          <a:p>
            <a:r>
              <a:rPr lang="nl-NL" sz="2400" dirty="0">
                <a:cs typeface="Arial" panose="020B0604020202020204" pitchFamily="34" charset="0"/>
              </a:rPr>
              <a:t>Rente 1e jaar: 1% van € 500 = € 5</a:t>
            </a:r>
          </a:p>
          <a:p>
            <a:pPr marL="0" indent="0">
              <a:buNone/>
            </a:pPr>
            <a:r>
              <a:rPr lang="nl-NL" sz="2400" dirty="0">
                <a:cs typeface="Arial" panose="020B0604020202020204" pitchFamily="34" charset="0"/>
              </a:rPr>
              <a:t>     Na 1 jaar heb je € 500 + € 5 = € 505</a:t>
            </a:r>
          </a:p>
          <a:p>
            <a:r>
              <a:rPr lang="nl-NL" sz="2400" dirty="0">
                <a:cs typeface="Arial" panose="020B0604020202020204" pitchFamily="34" charset="0"/>
              </a:rPr>
              <a:t>Rente 2e jaar: 1% van € 505 = € 5,50</a:t>
            </a:r>
          </a:p>
          <a:p>
            <a:pPr marL="0" indent="0">
              <a:buNone/>
            </a:pPr>
            <a:r>
              <a:rPr lang="nl-NL" sz="2400" dirty="0">
                <a:cs typeface="Arial" panose="020B0604020202020204" pitchFamily="34" charset="0"/>
              </a:rPr>
              <a:t>     Na 2 jaar heb je € 505 + € 5,50 = € 510,50</a:t>
            </a:r>
          </a:p>
          <a:p>
            <a:pPr marL="0" indent="0">
              <a:buNone/>
            </a:pPr>
            <a:r>
              <a:rPr lang="nl-NL" sz="2400" dirty="0">
                <a:cs typeface="Arial" panose="020B0604020202020204" pitchFamily="34" charset="0"/>
              </a:rPr>
              <a:t>De rente over deze twee jaar samen is 510,50 – 500 = € 10,50</a:t>
            </a:r>
          </a:p>
          <a:p>
            <a:pPr marL="0" indent="0">
              <a:buNone/>
            </a:pPr>
            <a:endParaRPr lang="nl-NL" altLang="nl-NL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altLang="nl-NL" sz="2400" dirty="0">
                <a:solidFill>
                  <a:srgbClr val="FF0000"/>
                </a:solidFill>
                <a:cs typeface="Arial" panose="020B0604020202020204" pitchFamily="34" charset="0"/>
              </a:rPr>
              <a:t>ECHTER: als je bijvoorbeeld de samengestelde rente over 7 jaar moet berekenen duurt dat heel lang. Dus gaan we dat anders doen:</a:t>
            </a:r>
          </a:p>
        </p:txBody>
      </p:sp>
      <p:sp>
        <p:nvSpPr>
          <p:cNvPr id="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1870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b3f06d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c5c18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c5c18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e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e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e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e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e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eb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c5c18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c5c189"/>
</p:tagLst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703</Words>
  <Application>Microsoft Office PowerPoint</Application>
  <PresentationFormat>Diavoorstelling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Office-thema</vt:lpstr>
      <vt:lpstr>§3.2 Wat levert sparen op?</vt:lpstr>
      <vt:lpstr>§3.2 Wat levert sparen op?</vt:lpstr>
      <vt:lpstr>Sparen</vt:lpstr>
      <vt:lpstr>Sparen</vt:lpstr>
      <vt:lpstr>Sparen</vt:lpstr>
      <vt:lpstr>Rente</vt:lpstr>
      <vt:lpstr>Enkelvoudige rente</vt:lpstr>
      <vt:lpstr>Samengestelde rente</vt:lpstr>
      <vt:lpstr>Samengestelde rente</vt:lpstr>
      <vt:lpstr>Bereken  van de samengestelde rente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Evelien Epping</dc:creator>
  <cp:lastModifiedBy>Bijnen, JAM (Johan)</cp:lastModifiedBy>
  <cp:revision>118</cp:revision>
  <dcterms:created xsi:type="dcterms:W3CDTF">2011-03-14T13:30:44Z</dcterms:created>
  <dcterms:modified xsi:type="dcterms:W3CDTF">2020-11-05T11:24:07Z</dcterms:modified>
</cp:coreProperties>
</file>